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10" r:id="rId17"/>
    <p:sldId id="275" r:id="rId18"/>
    <p:sldId id="276" r:id="rId19"/>
    <p:sldId id="311" r:id="rId20"/>
    <p:sldId id="273" r:id="rId21"/>
    <p:sldId id="274" r:id="rId22"/>
    <p:sldId id="30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7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4" r:id="rId40"/>
    <p:sldId id="293" r:id="rId41"/>
    <p:sldId id="295" r:id="rId42"/>
    <p:sldId id="296" r:id="rId43"/>
    <p:sldId id="299" r:id="rId44"/>
    <p:sldId id="300" r:id="rId45"/>
    <p:sldId id="306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8F9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954BB-BA09-4D8B-B707-C94D02197EF8}" type="datetimeFigureOut">
              <a:rPr lang="ko-KR" altLang="en-US" smtClean="0"/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F7226-CD35-4935-940B-8C52E493B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561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5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4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7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4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9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2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6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6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8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0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0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0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3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8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07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2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577147" y="137524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317454" y="554714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881552" y="834692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상관관계를 알 수 있다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790210" y="74166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56332" y="5000206"/>
            <a:ext cx="5129088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</a:t>
            </a:r>
          </a:p>
          <a:p>
            <a:pPr defTabSz="609630" latinLnBrk="0"/>
            <a:r>
              <a:rPr lang="en-US" altLang="ko-KR" sz="1400" dirty="0" err="1" smtClean="0">
                <a:solidFill>
                  <a:prstClr val="black"/>
                </a:solidFill>
              </a:rPr>
              <a:t>Numpy.random.choice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</a:rPr>
              <a:t>이용해서 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93.4</a:t>
            </a:r>
            <a:r>
              <a:rPr lang="en-US" altLang="ko-KR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%의 </a:t>
            </a:r>
            <a:r>
              <a:rPr lang="en-US" altLang="ko-KR" sz="14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양품데이터를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데이터 크기에 맞게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altLang="ko-KR" sz="14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축소</a:t>
            </a:r>
            <a:endParaRPr lang="en-US" altLang="ko-KR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ko-KR" altLang="en-US" sz="1400" dirty="0">
              <a:solidFill>
                <a:prstClr val="black"/>
              </a:solidFill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</a:t>
            </a:r>
          </a:p>
          <a:p>
            <a:pPr defTabSz="609630" latinLnBrk="0"/>
            <a:r>
              <a:rPr lang="en-US" altLang="ko-KR" sz="1400" dirty="0" smtClean="0">
                <a:solidFill>
                  <a:prstClr val="black"/>
                </a:solidFill>
              </a:rPr>
              <a:t>SMOTE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를 이용해서 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6.6%의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</a:t>
            </a:r>
            <a:r>
              <a:rPr lang="en-US" altLang="ko-KR" sz="14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양품 데이터</a:t>
            </a:r>
            <a:endParaRPr lang="en-US" altLang="ko-KR" sz="14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크기에 맞게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증식</a:t>
            </a:r>
            <a:endParaRPr lang="en-US" altLang="ko-KR" sz="14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6428" y="1385113"/>
            <a:ext cx="5003309" cy="2687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400" b="1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SCiKit</a:t>
            </a:r>
            <a:r>
              <a:rPr lang="en-US" sz="2400" b="1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- learn</a:t>
            </a:r>
            <a:endParaRPr lang="en-US" sz="2400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분석을 할 때 유용하게 사용할 수 있는 </a:t>
            </a:r>
            <a:r>
              <a:rPr lang="ko-KR" altLang="en-US" dirty="0" smtClean="0"/>
              <a:t>라이브러리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smtClean="0"/>
              <a:t>여러가지 </a:t>
            </a:r>
            <a:r>
              <a:rPr lang="ko-KR" altLang="en-US" dirty="0" err="1"/>
              <a:t>머신러닝</a:t>
            </a:r>
            <a:r>
              <a:rPr lang="ko-KR" altLang="en-US" dirty="0"/>
              <a:t> 모듈로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285750" indent="-285750" defTabSz="609630" latinLnBrk="0">
              <a:buFontTx/>
              <a:buChar char="-"/>
            </a:pPr>
            <a:endParaRPr lang="en-US" altLang="ko-KR" dirty="0"/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RandomForest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Logisitic</a:t>
            </a:r>
            <a:r>
              <a:rPr lang="en-US" altLang="ko-KR" dirty="0" smtClean="0"/>
              <a:t> Regression</a:t>
            </a:r>
          </a:p>
          <a:p>
            <a:pPr marL="285750" indent="-285750" defTabSz="609630" latinLnBrk="0">
              <a:buFontTx/>
              <a:buChar char="-"/>
            </a:pPr>
            <a:endParaRPr lang="en-US" altLang="ko-KR" dirty="0" smtClean="0"/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2003691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6004865" y="4100732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b="1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</a:t>
            </a:r>
            <a:r>
              <a:rPr lang="en-US" sz="2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(Extreme Gradient Boosting)</a:t>
            </a:r>
            <a:endParaRPr lang="en-US" sz="2000" b="1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altLang="ko-KR" dirty="0" smtClean="0"/>
          </a:p>
          <a:p>
            <a:pPr defTabSz="609630" latinLnBrk="0"/>
            <a:r>
              <a:rPr lang="en-US" altLang="ko-KR" dirty="0"/>
              <a:t> </a:t>
            </a:r>
            <a:endParaRPr lang="en-US" altLang="ko-KR" dirty="0" smtClean="0"/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smtClean="0"/>
              <a:t>기존 </a:t>
            </a:r>
            <a:r>
              <a:rPr lang="en-US" altLang="ko-KR" dirty="0"/>
              <a:t>Gradient Boosting</a:t>
            </a:r>
            <a:r>
              <a:rPr lang="ko-KR" altLang="en-US" dirty="0"/>
              <a:t>에 과적합방지를 </a:t>
            </a:r>
            <a:r>
              <a:rPr lang="ko-KR" altLang="en-US" dirty="0" smtClean="0"/>
              <a:t>위한 기법이 </a:t>
            </a:r>
            <a:r>
              <a:rPr lang="ko-KR" altLang="en-US" dirty="0"/>
              <a:t>추가된 </a:t>
            </a:r>
            <a:r>
              <a:rPr lang="ko-KR" altLang="en-US" dirty="0" smtClean="0"/>
              <a:t>지도 학습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defTabSz="609630" latinLnBrk="0"/>
            <a:endParaRPr lang="en-US" altLang="ko-KR" dirty="0"/>
          </a:p>
          <a:p>
            <a:pPr marL="285750" indent="-285750" defTabSz="609630" latinLnBrk="0">
              <a:buFontTx/>
              <a:buChar char="-"/>
            </a:pPr>
            <a:r>
              <a:rPr lang="ko-KR" altLang="en-US" dirty="0" err="1" smtClean="0"/>
              <a:t>잔차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실제값과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예측값의</a:t>
            </a:r>
            <a:r>
              <a:rPr lang="ko-KR" altLang="en-US" dirty="0" smtClean="0"/>
              <a:t> 차이</a:t>
            </a:r>
            <a:r>
              <a:rPr lang="en-US" altLang="ko-KR" dirty="0"/>
              <a:t>)</a:t>
            </a:r>
            <a:r>
              <a:rPr lang="ko-KR" altLang="en-US" dirty="0" smtClean="0"/>
              <a:t>를 이용하여 이전 모델의 약점을 보완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482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2552986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3250" y="1785219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b="1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4309" y="1609388"/>
            <a:ext cx="517682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/>
              <a:t>모델의 성능을 평가할 때 사용되는 지표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err="1" smtClean="0"/>
              <a:t>예측값이</a:t>
            </a:r>
            <a:r>
              <a:rPr lang="ko-KR" altLang="en-US" b="1" dirty="0" smtClean="0"/>
              <a:t> 실제 </a:t>
            </a:r>
            <a:r>
              <a:rPr lang="ko-KR" altLang="en-US" b="1" dirty="0" err="1" smtClean="0"/>
              <a:t>관측값을</a:t>
            </a:r>
            <a:r>
              <a:rPr lang="ko-KR" altLang="en-US" b="1" dirty="0" smtClean="0"/>
              <a:t> 얼마나 정확히 예측했는지 보여주는 행렬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TP(True Positive) : </a:t>
            </a:r>
            <a:r>
              <a:rPr lang="ko-KR" altLang="en-US" sz="1600" dirty="0" err="1" smtClean="0"/>
              <a:t>참긍정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이라고 예측한 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부품이 실제로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 판정을 받은 경우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TN(True Negative) : </a:t>
            </a:r>
            <a:r>
              <a:rPr lang="ko-KR" altLang="en-US" sz="1600" dirty="0" err="1" smtClean="0"/>
              <a:t>참부정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이라고 예측한 부품이 실제로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 판정을 받은 경우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FP(False Positive) : </a:t>
            </a:r>
            <a:r>
              <a:rPr lang="ko-KR" altLang="en-US" sz="1600" dirty="0" err="1" smtClean="0"/>
              <a:t>거짓긍정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0070C0"/>
                </a:solidFill>
              </a:rPr>
              <a:t>정상</a:t>
            </a:r>
            <a:r>
              <a:rPr lang="ko-KR" altLang="en-US" sz="1600" dirty="0" smtClean="0"/>
              <a:t>이라고 예측한 부품이 실제로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 판정을 받은 경우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FN(False Negative) : </a:t>
            </a:r>
            <a:r>
              <a:rPr lang="ko-KR" altLang="en-US" sz="1600" dirty="0" err="1" smtClean="0"/>
              <a:t>거짓부정</a:t>
            </a:r>
            <a:r>
              <a:rPr lang="en-US" altLang="ko-KR" sz="1600" dirty="0" smtClean="0"/>
              <a:t>,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이라고 예측한 부품이 실제로 </a:t>
            </a:r>
            <a:r>
              <a:rPr lang="ko-KR" altLang="en-US" sz="1600" b="1" u="sng" dirty="0" smtClean="0">
                <a:solidFill>
                  <a:srgbClr val="FF0000"/>
                </a:solidFill>
              </a:rPr>
              <a:t>불량품</a:t>
            </a:r>
            <a:r>
              <a:rPr lang="ko-KR" altLang="en-US" sz="1600" dirty="0" smtClean="0"/>
              <a:t> 판정을 받은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080347" y="4417588"/>
            <a:ext cx="341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Logical Regression – Confusion Matrix</a:t>
            </a:r>
          </a:p>
          <a:p>
            <a:r>
              <a:rPr lang="en-US" altLang="ko-KR" sz="1200" b="1" dirty="0" smtClean="0"/>
              <a:t>[Over-Sampled]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Under-Sampled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Over-Sampled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2173550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2162132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88262" y="514875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9996549" y="2327707"/>
            <a:ext cx="224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Plotly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61" y="3241509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5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7626298" y="189829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많았습니다</a:t>
            </a:r>
            <a:endParaRPr lang="en-US" sz="20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ko-KR" altLang="en-US" sz="20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범위라고 생각되는 부분을 제외시켰습니다 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(range 2000~ 20000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altLang="ko-KR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9996549" y="2327707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30p, 31p,33p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17357" y="3038994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9" name="직사각형 98"/>
          <p:cNvSpPr/>
          <p:nvPr/>
        </p:nvSpPr>
        <p:spPr>
          <a:xfrm>
            <a:off x="7626298" y="1898295"/>
            <a:ext cx="2374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741927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직사각형 89"/>
          <p:cNvSpPr/>
          <p:nvPr/>
        </p:nvSpPr>
        <p:spPr>
          <a:xfrm>
            <a:off x="7039289" y="1499228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819071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7836073" y="804387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773306" y="5408169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2596411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1732594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5" name="직사각형 94"/>
          <p:cNvSpPr/>
          <p:nvPr/>
        </p:nvSpPr>
        <p:spPr>
          <a:xfrm>
            <a:off x="7665360" y="863231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2859600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1851259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5" name="직사각형 94"/>
          <p:cNvSpPr/>
          <p:nvPr/>
        </p:nvSpPr>
        <p:spPr>
          <a:xfrm>
            <a:off x="7424683" y="952140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391062" y="1899883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1106616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9" y="488819"/>
            <a:ext cx="9347231" cy="599590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1402</Words>
  <Application>Microsoft Office PowerPoint</Application>
  <PresentationFormat>와이드스크린</PresentationFormat>
  <Paragraphs>427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?? ??</vt:lpstr>
      <vt:lpstr>Cafe24 Ssurround</vt:lpstr>
      <vt:lpstr>맑은 고딕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49</cp:revision>
  <dcterms:created xsi:type="dcterms:W3CDTF">2023-05-22T00:49:57Z</dcterms:created>
  <dcterms:modified xsi:type="dcterms:W3CDTF">2023-05-24T06:10:57Z</dcterms:modified>
</cp:coreProperties>
</file>